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1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handoutMasterIdLst>
    <p:handoutMasterId r:id="rId12"/>
  </p:handoutMasterIdLst>
  <p:sldIdLst>
    <p:sldId id="256" r:id="rId2"/>
    <p:sldId id="257" r:id="rId3"/>
    <p:sldId id="262" r:id="rId4"/>
    <p:sldId id="263" r:id="rId5"/>
    <p:sldId id="264" r:id="rId6"/>
    <p:sldId id="265" r:id="rId7"/>
    <p:sldId id="266" r:id="rId8"/>
    <p:sldId id="267" r:id="rId9"/>
    <p:sldId id="261" r:id="rId10"/>
  </p:sldIdLst>
  <p:sldSz cx="9144000" cy="6858000" type="screen4x3"/>
  <p:notesSz cx="6858000" cy="9144000"/>
  <p:custDataLst>
    <p:tags r:id="rId13"/>
  </p:custData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DEE9"/>
    <a:srgbClr val="F6F3F7"/>
    <a:srgbClr val="EFEBF1"/>
    <a:srgbClr val="FBFAFC"/>
    <a:srgbClr val="FDCB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5" autoAdjust="0"/>
    <p:restoredTop sz="94660"/>
  </p:normalViewPr>
  <p:slideViewPr>
    <p:cSldViewPr>
      <p:cViewPr varScale="1">
        <p:scale>
          <a:sx n="73" d="100"/>
          <a:sy n="73" d="100"/>
        </p:scale>
        <p:origin x="522" y="6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73" d="100"/>
          <a:sy n="73" d="100"/>
        </p:scale>
        <p:origin x="-1974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gs" Target="tags/tag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FCF657-303A-4398-9044-CFD7A171425B}" type="datetime1">
              <a:rPr lang="ko-KR" altLang="en-US" smtClean="0"/>
              <a:t>2020-02-11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6E9DCB-E521-4A6F-90B6-8C184F4C7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9967091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AA5A20-C467-4706-BF78-625E0F415495}" type="datetime1">
              <a:rPr lang="ko-KR" altLang="en-US" smtClean="0"/>
              <a:t>2020-02-11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EB9FCD-2EB1-4FEF-94A5-69B3637AF5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8492386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B9FCD-2EB1-4FEF-94A5-69B3637AF5D7}" type="slidenum">
              <a:rPr lang="ko-KR" altLang="en-US" smtClean="0"/>
              <a:t>1</a:t>
            </a:fld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D98ADC20-A57C-4802-AF58-845F5831840D}" type="datetime1">
              <a:rPr lang="ko-KR" altLang="en-US" smtClean="0"/>
              <a:t>2020-02-11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81956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14139-1793-4C1C-B7EE-C435FC3FA4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81888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2020-02-11</a:t>
            </a: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14139-1793-4C1C-B7EE-C435FC3FA4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8532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2020-02-11</a:t>
            </a: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14139-1793-4C1C-B7EE-C435FC3FA4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28238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2020-02-11</a:t>
            </a: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14139-1793-4C1C-B7EE-C435FC3FA4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24690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2020-02-11</a:t>
            </a: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14139-1793-4C1C-B7EE-C435FC3FA4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40120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2020-02-11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14139-1793-4C1C-B7EE-C435FC3FA4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75454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2020-02-11</a:t>
            </a:r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14139-1793-4C1C-B7EE-C435FC3FA4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51818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2020-02-11</a:t>
            </a:r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14139-1793-4C1C-B7EE-C435FC3FA4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88814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2020-02-11</a:t>
            </a:r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14139-1793-4C1C-B7EE-C435FC3FA4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06847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2020-02-11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14139-1793-4C1C-B7EE-C435FC3FA4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90850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2020-02-11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14139-1793-4C1C-B7EE-C435FC3FA4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91045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ko-KR" smtClean="0"/>
              <a:t>2020-02-11</a:t>
            </a: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D14139-1793-4C1C-B7EE-C435FC3FA4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48963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.bin"/><Relationship Id="rId3" Type="http://schemas.openxmlformats.org/officeDocument/2006/relationships/tags" Target="../tags/tag3.xml"/><Relationship Id="rId7" Type="http://schemas.openxmlformats.org/officeDocument/2006/relationships/notesSlide" Target="../notesSlides/notesSlide1.xml"/><Relationship Id="rId2" Type="http://schemas.openxmlformats.org/officeDocument/2006/relationships/tags" Target="../tags/tag2.xml"/><Relationship Id="rId1" Type="http://schemas.openxmlformats.org/officeDocument/2006/relationships/vmlDrawing" Target="../drawings/vmlDrawing1.vml"/><Relationship Id="rId6" Type="http://schemas.openxmlformats.org/officeDocument/2006/relationships/slideLayout" Target="../slideLayouts/slideLayout1.xml"/><Relationship Id="rId11" Type="http://schemas.microsoft.com/office/2007/relationships/hdphoto" Target="../media/hdphoto1.wdp"/><Relationship Id="rId5" Type="http://schemas.openxmlformats.org/officeDocument/2006/relationships/tags" Target="../tags/tag5.xml"/><Relationship Id="rId10" Type="http://schemas.openxmlformats.org/officeDocument/2006/relationships/image" Target="../media/image2.png"/><Relationship Id="rId4" Type="http://schemas.openxmlformats.org/officeDocument/2006/relationships/tags" Target="../tags/tag4.xml"/><Relationship Id="rId9" Type="http://schemas.openxmlformats.org/officeDocument/2006/relationships/image" Target="../media/image1.emf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.bin"/><Relationship Id="rId3" Type="http://schemas.openxmlformats.org/officeDocument/2006/relationships/tags" Target="../tags/tag7.xml"/><Relationship Id="rId7" Type="http://schemas.openxmlformats.org/officeDocument/2006/relationships/slideLayout" Target="../slideLayouts/slideLayout1.xml"/><Relationship Id="rId12" Type="http://schemas.openxmlformats.org/officeDocument/2006/relationships/image" Target="../media/image3.png"/><Relationship Id="rId2" Type="http://schemas.openxmlformats.org/officeDocument/2006/relationships/tags" Target="../tags/tag6.xml"/><Relationship Id="rId1" Type="http://schemas.openxmlformats.org/officeDocument/2006/relationships/vmlDrawing" Target="../drawings/vmlDrawing2.vml"/><Relationship Id="rId6" Type="http://schemas.openxmlformats.org/officeDocument/2006/relationships/video" Target="../media/media1.mp4"/><Relationship Id="rId11" Type="http://schemas.microsoft.com/office/2007/relationships/hdphoto" Target="../media/hdphoto1.wdp"/><Relationship Id="rId5" Type="http://schemas.microsoft.com/office/2007/relationships/media" Target="../media/media1.mp4"/><Relationship Id="rId10" Type="http://schemas.openxmlformats.org/officeDocument/2006/relationships/image" Target="../media/image2.png"/><Relationship Id="rId4" Type="http://schemas.openxmlformats.org/officeDocument/2006/relationships/tags" Target="../tags/tag8.xml"/><Relationship Id="rId9" Type="http://schemas.openxmlformats.org/officeDocument/2006/relationships/image" Target="../media/image1.em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tags" Target="../tags/tag10.xml"/><Relationship Id="rId7" Type="http://schemas.openxmlformats.org/officeDocument/2006/relationships/slideLayout" Target="../slideLayouts/slideLayout1.xml"/><Relationship Id="rId12" Type="http://schemas.openxmlformats.org/officeDocument/2006/relationships/image" Target="../media/image4.png"/><Relationship Id="rId2" Type="http://schemas.openxmlformats.org/officeDocument/2006/relationships/tags" Target="../tags/tag9.xml"/><Relationship Id="rId1" Type="http://schemas.openxmlformats.org/officeDocument/2006/relationships/vmlDrawing" Target="../drawings/vmlDrawing3.vml"/><Relationship Id="rId6" Type="http://schemas.openxmlformats.org/officeDocument/2006/relationships/video" Target="../media/media2.mp4"/><Relationship Id="rId11" Type="http://schemas.microsoft.com/office/2007/relationships/hdphoto" Target="../media/hdphoto1.wdp"/><Relationship Id="rId5" Type="http://schemas.microsoft.com/office/2007/relationships/media" Target="../media/media2.mp4"/><Relationship Id="rId10" Type="http://schemas.openxmlformats.org/officeDocument/2006/relationships/image" Target="../media/image2.png"/><Relationship Id="rId4" Type="http://schemas.openxmlformats.org/officeDocument/2006/relationships/tags" Target="../tags/tag11.xml"/><Relationship Id="rId9" Type="http://schemas.openxmlformats.org/officeDocument/2006/relationships/image" Target="../media/image1.e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3" Type="http://schemas.openxmlformats.org/officeDocument/2006/relationships/tags" Target="../tags/tag13.xml"/><Relationship Id="rId7" Type="http://schemas.openxmlformats.org/officeDocument/2006/relationships/slideLayout" Target="../slideLayouts/slideLayout1.xml"/><Relationship Id="rId12" Type="http://schemas.openxmlformats.org/officeDocument/2006/relationships/image" Target="../media/image5.png"/><Relationship Id="rId2" Type="http://schemas.openxmlformats.org/officeDocument/2006/relationships/tags" Target="../tags/tag12.xml"/><Relationship Id="rId1" Type="http://schemas.openxmlformats.org/officeDocument/2006/relationships/vmlDrawing" Target="../drawings/vmlDrawing4.vml"/><Relationship Id="rId6" Type="http://schemas.openxmlformats.org/officeDocument/2006/relationships/video" Target="../media/media3.mp4"/><Relationship Id="rId11" Type="http://schemas.microsoft.com/office/2007/relationships/hdphoto" Target="../media/hdphoto1.wdp"/><Relationship Id="rId5" Type="http://schemas.microsoft.com/office/2007/relationships/media" Target="../media/media3.mp4"/><Relationship Id="rId10" Type="http://schemas.openxmlformats.org/officeDocument/2006/relationships/image" Target="../media/image2.png"/><Relationship Id="rId4" Type="http://schemas.openxmlformats.org/officeDocument/2006/relationships/tags" Target="../tags/tag14.xml"/><Relationship Id="rId9" Type="http://schemas.openxmlformats.org/officeDocument/2006/relationships/image" Target="../media/image1.e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.bin"/><Relationship Id="rId3" Type="http://schemas.openxmlformats.org/officeDocument/2006/relationships/tags" Target="../tags/tag16.xml"/><Relationship Id="rId7" Type="http://schemas.openxmlformats.org/officeDocument/2006/relationships/slideLayout" Target="../slideLayouts/slideLayout1.xml"/><Relationship Id="rId12" Type="http://schemas.openxmlformats.org/officeDocument/2006/relationships/image" Target="../media/image6.png"/><Relationship Id="rId2" Type="http://schemas.openxmlformats.org/officeDocument/2006/relationships/tags" Target="../tags/tag15.xml"/><Relationship Id="rId1" Type="http://schemas.openxmlformats.org/officeDocument/2006/relationships/vmlDrawing" Target="../drawings/vmlDrawing5.vml"/><Relationship Id="rId6" Type="http://schemas.openxmlformats.org/officeDocument/2006/relationships/video" Target="../media/media4.mp4"/><Relationship Id="rId11" Type="http://schemas.microsoft.com/office/2007/relationships/hdphoto" Target="../media/hdphoto1.wdp"/><Relationship Id="rId5" Type="http://schemas.microsoft.com/office/2007/relationships/media" Target="../media/media4.mp4"/><Relationship Id="rId10" Type="http://schemas.openxmlformats.org/officeDocument/2006/relationships/image" Target="../media/image2.png"/><Relationship Id="rId4" Type="http://schemas.openxmlformats.org/officeDocument/2006/relationships/tags" Target="../tags/tag17.xml"/><Relationship Id="rId9" Type="http://schemas.openxmlformats.org/officeDocument/2006/relationships/image" Target="../media/image1.e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.bin"/><Relationship Id="rId3" Type="http://schemas.openxmlformats.org/officeDocument/2006/relationships/tags" Target="../tags/tag19.xml"/><Relationship Id="rId7" Type="http://schemas.openxmlformats.org/officeDocument/2006/relationships/slideLayout" Target="../slideLayouts/slideLayout1.xml"/><Relationship Id="rId12" Type="http://schemas.openxmlformats.org/officeDocument/2006/relationships/image" Target="../media/image7.png"/><Relationship Id="rId2" Type="http://schemas.openxmlformats.org/officeDocument/2006/relationships/tags" Target="../tags/tag18.xml"/><Relationship Id="rId1" Type="http://schemas.openxmlformats.org/officeDocument/2006/relationships/vmlDrawing" Target="../drawings/vmlDrawing6.vml"/><Relationship Id="rId6" Type="http://schemas.openxmlformats.org/officeDocument/2006/relationships/video" Target="../media/media5.mp4"/><Relationship Id="rId11" Type="http://schemas.microsoft.com/office/2007/relationships/hdphoto" Target="../media/hdphoto1.wdp"/><Relationship Id="rId5" Type="http://schemas.microsoft.com/office/2007/relationships/media" Target="../media/media5.mp4"/><Relationship Id="rId10" Type="http://schemas.openxmlformats.org/officeDocument/2006/relationships/image" Target="../media/image2.png"/><Relationship Id="rId4" Type="http://schemas.openxmlformats.org/officeDocument/2006/relationships/tags" Target="../tags/tag20.xml"/><Relationship Id="rId9" Type="http://schemas.openxmlformats.org/officeDocument/2006/relationships/image" Target="../media/image1.e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.bin"/><Relationship Id="rId3" Type="http://schemas.openxmlformats.org/officeDocument/2006/relationships/tags" Target="../tags/tag22.xml"/><Relationship Id="rId7" Type="http://schemas.openxmlformats.org/officeDocument/2006/relationships/slideLayout" Target="../slideLayouts/slideLayout1.xml"/><Relationship Id="rId12" Type="http://schemas.openxmlformats.org/officeDocument/2006/relationships/image" Target="../media/image8.png"/><Relationship Id="rId2" Type="http://schemas.openxmlformats.org/officeDocument/2006/relationships/tags" Target="../tags/tag21.xml"/><Relationship Id="rId1" Type="http://schemas.openxmlformats.org/officeDocument/2006/relationships/vmlDrawing" Target="../drawings/vmlDrawing7.vml"/><Relationship Id="rId6" Type="http://schemas.openxmlformats.org/officeDocument/2006/relationships/video" Target="../media/media6.mp4"/><Relationship Id="rId11" Type="http://schemas.microsoft.com/office/2007/relationships/hdphoto" Target="../media/hdphoto1.wdp"/><Relationship Id="rId5" Type="http://schemas.microsoft.com/office/2007/relationships/media" Target="../media/media6.mp4"/><Relationship Id="rId10" Type="http://schemas.openxmlformats.org/officeDocument/2006/relationships/image" Target="../media/image2.png"/><Relationship Id="rId4" Type="http://schemas.openxmlformats.org/officeDocument/2006/relationships/tags" Target="../tags/tag23.xml"/><Relationship Id="rId9" Type="http://schemas.openxmlformats.org/officeDocument/2006/relationships/image" Target="../media/image1.e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emf"/><Relationship Id="rId3" Type="http://schemas.openxmlformats.org/officeDocument/2006/relationships/tags" Target="../tags/tag25.xml"/><Relationship Id="rId7" Type="http://schemas.openxmlformats.org/officeDocument/2006/relationships/oleObject" Target="../embeddings/oleObject8.bin"/><Relationship Id="rId2" Type="http://schemas.openxmlformats.org/officeDocument/2006/relationships/tags" Target="../tags/tag24.xml"/><Relationship Id="rId1" Type="http://schemas.openxmlformats.org/officeDocument/2006/relationships/vmlDrawing" Target="../drawings/vmlDrawing8.v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7.xml"/><Relationship Id="rId10" Type="http://schemas.microsoft.com/office/2007/relationships/hdphoto" Target="../media/hdphoto2.wdp"/><Relationship Id="rId4" Type="http://schemas.openxmlformats.org/officeDocument/2006/relationships/tags" Target="../tags/tag26.xml"/><Relationship Id="rId9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개체 16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663595796"/>
              </p:ext>
            </p:extLst>
          </p:nvPr>
        </p:nvGraphicFramePr>
        <p:xfrm>
          <a:off x="0" y="0"/>
          <a:ext cx="158750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5" name="think-cell Slide" r:id="rId8" imgW="592" imgH="591" progId="TCLayout.ActiveDocument.1">
                  <p:embed/>
                </p:oleObj>
              </mc:Choice>
              <mc:Fallback>
                <p:oleObj name="think-cell Slide" r:id="rId8" imgW="592" imgH="591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158750" cy="158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직사각형 19"/>
          <p:cNvSpPr/>
          <p:nvPr>
            <p:custDataLst>
              <p:tags r:id="rId3"/>
            </p:custDataLst>
          </p:nvPr>
        </p:nvSpPr>
        <p:spPr>
          <a:xfrm>
            <a:off x="0" y="5112568"/>
            <a:ext cx="9144000" cy="1772816"/>
          </a:xfrm>
          <a:prstGeom prst="rect">
            <a:avLst/>
          </a:prstGeom>
          <a:solidFill>
            <a:srgbClr val="FBFA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>
            <p:custDataLst>
              <p:tags r:id="rId4"/>
            </p:custDataLst>
          </p:nvPr>
        </p:nvSpPr>
        <p:spPr>
          <a:xfrm>
            <a:off x="0" y="1772816"/>
            <a:ext cx="9144000" cy="1772816"/>
          </a:xfrm>
          <a:prstGeom prst="rect">
            <a:avLst/>
          </a:prstGeom>
          <a:solidFill>
            <a:srgbClr val="EFEB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>
            <p:custDataLst>
              <p:tags r:id="rId5"/>
            </p:custDataLst>
          </p:nvPr>
        </p:nvSpPr>
        <p:spPr>
          <a:xfrm>
            <a:off x="0" y="0"/>
            <a:ext cx="9144000" cy="1772816"/>
          </a:xfrm>
          <a:prstGeom prst="rect">
            <a:avLst/>
          </a:prstGeom>
          <a:solidFill>
            <a:srgbClr val="E6DE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연결선 24"/>
          <p:cNvCxnSpPr/>
          <p:nvPr/>
        </p:nvCxnSpPr>
        <p:spPr>
          <a:xfrm>
            <a:off x="1112233" y="1609322"/>
            <a:ext cx="6840760" cy="1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D5DBDFB-081A-48C4-A515-A56FACF31010}"/>
              </a:ext>
            </a:extLst>
          </p:cNvPr>
          <p:cNvSpPr/>
          <p:nvPr/>
        </p:nvSpPr>
        <p:spPr>
          <a:xfrm>
            <a:off x="2843808" y="2530236"/>
            <a:ext cx="290335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ko-KR" altLang="en-US" sz="4000" dirty="0" smtClean="0">
                <a:latin typeface="휴먼편지체" pitchFamily="18" charset="-127"/>
                <a:ea typeface="휴먼편지체" pitchFamily="18" charset="-127"/>
              </a:rPr>
              <a:t>하이브리드 앱</a:t>
            </a:r>
            <a:endParaRPr lang="ko-KR" altLang="en-US" sz="4000" dirty="0">
              <a:latin typeface="휴먼편지체" pitchFamily="18" charset="-127"/>
              <a:ea typeface="휴먼편지체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D5DBDFB-081A-48C4-A515-A56FACF31010}"/>
              </a:ext>
            </a:extLst>
          </p:cNvPr>
          <p:cNvSpPr/>
          <p:nvPr/>
        </p:nvSpPr>
        <p:spPr>
          <a:xfrm>
            <a:off x="558733" y="1849095"/>
            <a:ext cx="789831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ko-KR" altLang="en-US" sz="3200" dirty="0" smtClean="0">
                <a:latin typeface="휴먼편지체" pitchFamily="18" charset="-127"/>
                <a:ea typeface="휴먼편지체" pitchFamily="18" charset="-127"/>
              </a:rPr>
              <a:t>소프트웨어 플랫폼 전공 동계 실무역량몰입교육과정</a:t>
            </a:r>
            <a:endParaRPr lang="ko-KR" altLang="en-US" sz="3200" dirty="0">
              <a:latin typeface="휴먼편지체" pitchFamily="18" charset="-127"/>
              <a:ea typeface="휴먼편지체" pitchFamily="18" charset="-127"/>
            </a:endParaRPr>
          </a:p>
        </p:txBody>
      </p:sp>
      <p:cxnSp>
        <p:nvCxnSpPr>
          <p:cNvPr id="16" name="직선 연결선 15"/>
          <p:cNvCxnSpPr/>
          <p:nvPr/>
        </p:nvCxnSpPr>
        <p:spPr>
          <a:xfrm>
            <a:off x="1112233" y="3625546"/>
            <a:ext cx="6840760" cy="1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2" descr="C:\Users\626-1\Desktop\ksui_2014_12_b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4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4408" y="5949280"/>
            <a:ext cx="794201" cy="85003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6B48974-76EC-4B34-A807-4B23F5B9892D}"/>
              </a:ext>
            </a:extLst>
          </p:cNvPr>
          <p:cNvSpPr txBox="1"/>
          <p:nvPr/>
        </p:nvSpPr>
        <p:spPr>
          <a:xfrm>
            <a:off x="6039142" y="5082235"/>
            <a:ext cx="270932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2000" dirty="0" smtClean="0">
                <a:latin typeface="휴먼편지체" pitchFamily="18" charset="-127"/>
                <a:ea typeface="휴먼편지체" pitchFamily="18" charset="-127"/>
              </a:rPr>
              <a:t>소프트웨어학과 </a:t>
            </a:r>
            <a:endParaRPr lang="en-US" altLang="ko-KR" sz="2000" dirty="0" smtClean="0">
              <a:latin typeface="휴먼편지체" pitchFamily="18" charset="-127"/>
              <a:ea typeface="휴먼편지체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en-US" altLang="ko-KR" sz="2000" dirty="0" smtClean="0">
                <a:latin typeface="휴먼편지체" pitchFamily="18" charset="-127"/>
                <a:ea typeface="휴먼편지체" pitchFamily="18" charset="-127"/>
              </a:rPr>
              <a:t>2018675065</a:t>
            </a:r>
            <a:r>
              <a:rPr lang="en-US" altLang="ko-KR" sz="2000" dirty="0">
                <a:latin typeface="휴먼편지체" pitchFamily="18" charset="-127"/>
                <a:ea typeface="휴먼편지체" pitchFamily="18" charset="-127"/>
              </a:rPr>
              <a:t> </a:t>
            </a:r>
            <a:r>
              <a:rPr lang="en-US" altLang="ko-KR" sz="2000" dirty="0" smtClean="0">
                <a:latin typeface="휴먼편지체" pitchFamily="18" charset="-127"/>
                <a:ea typeface="휴먼편지체" pitchFamily="18" charset="-127"/>
              </a:rPr>
              <a:t> </a:t>
            </a:r>
            <a:r>
              <a:rPr lang="ko-KR" altLang="en-US" sz="2000" dirty="0" err="1" smtClean="0">
                <a:latin typeface="휴먼편지체" pitchFamily="18" charset="-127"/>
                <a:ea typeface="휴먼편지체" pitchFamily="18" charset="-127"/>
              </a:rPr>
              <a:t>조예빈</a:t>
            </a:r>
            <a:endParaRPr lang="ko-KR" altLang="en-US" sz="2000" dirty="0">
              <a:latin typeface="휴먼편지체" pitchFamily="18" charset="-127"/>
              <a:ea typeface="휴먼편지체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6B48974-76EC-4B34-A807-4B23F5B9892D}"/>
              </a:ext>
            </a:extLst>
          </p:cNvPr>
          <p:cNvSpPr txBox="1"/>
          <p:nvPr/>
        </p:nvSpPr>
        <p:spPr>
          <a:xfrm>
            <a:off x="6012160" y="4544766"/>
            <a:ext cx="2876108" cy="5155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smtClean="0">
                <a:latin typeface="휴먼편지체" pitchFamily="18" charset="-127"/>
                <a:ea typeface="휴먼편지체" pitchFamily="18" charset="-127"/>
              </a:rPr>
              <a:t>담당 교수님 </a:t>
            </a:r>
            <a:r>
              <a:rPr lang="en-US" altLang="ko-KR" sz="2000" dirty="0" smtClean="0">
                <a:latin typeface="휴먼편지체" pitchFamily="18" charset="-127"/>
                <a:ea typeface="휴먼편지체" pitchFamily="18" charset="-127"/>
              </a:rPr>
              <a:t>: </a:t>
            </a:r>
            <a:r>
              <a:rPr lang="ko-KR" altLang="en-US" sz="2000" dirty="0" smtClean="0">
                <a:latin typeface="휴먼편지체" pitchFamily="18" charset="-127"/>
                <a:ea typeface="휴먼편지체" pitchFamily="18" charset="-127"/>
              </a:rPr>
              <a:t>김주현 교수님</a:t>
            </a:r>
            <a:endParaRPr lang="ko-KR" altLang="en-US" sz="2000" dirty="0">
              <a:latin typeface="휴먼편지체" pitchFamily="18" charset="-127"/>
              <a:ea typeface="휴먼편지체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6B48974-76EC-4B34-A807-4B23F5B9892D}"/>
              </a:ext>
            </a:extLst>
          </p:cNvPr>
          <p:cNvSpPr txBox="1"/>
          <p:nvPr/>
        </p:nvSpPr>
        <p:spPr>
          <a:xfrm>
            <a:off x="49121" y="6417403"/>
            <a:ext cx="1063112" cy="3885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>
                <a:latin typeface="휴먼편지체" pitchFamily="18" charset="-127"/>
                <a:ea typeface="휴먼편지체" pitchFamily="18" charset="-127"/>
              </a:rPr>
              <a:t>2020-02-11</a:t>
            </a:r>
            <a:endParaRPr lang="ko-KR" altLang="en-US" sz="1400" dirty="0">
              <a:latin typeface="휴먼편지체" pitchFamily="18" charset="-127"/>
              <a:ea typeface="휴먼편지체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87072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E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487587" y="0"/>
            <a:ext cx="5663682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449796" y="2924944"/>
            <a:ext cx="268204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 smtClean="0">
                <a:latin typeface="나눔바른고딕OTF UltraLight" pitchFamily="50" charset="-127"/>
                <a:ea typeface="나눔바른고딕OTF UltraLight" pitchFamily="50" charset="-127"/>
              </a:rPr>
              <a:t>Contents</a:t>
            </a:r>
            <a:endParaRPr lang="ko-KR" altLang="en-US" sz="4400" dirty="0">
              <a:latin typeface="나눔바른고딕OTF UltraLight" pitchFamily="50" charset="-127"/>
              <a:ea typeface="나눔바른고딕OTF UltraLight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25910" y="2132856"/>
            <a:ext cx="72008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 smtClean="0">
                <a:solidFill>
                  <a:schemeClr val="bg1">
                    <a:lumMod val="95000"/>
                  </a:schemeClr>
                </a:solidFill>
              </a:rPr>
              <a:t>02</a:t>
            </a:r>
            <a:endParaRPr lang="ko-KR" altLang="en-US" sz="30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923928" y="3645024"/>
            <a:ext cx="72008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 smtClean="0">
                <a:solidFill>
                  <a:schemeClr val="bg1">
                    <a:lumMod val="95000"/>
                  </a:schemeClr>
                </a:solidFill>
              </a:rPr>
              <a:t>03</a:t>
            </a:r>
            <a:endParaRPr lang="ko-KR" altLang="en-US" sz="3000" b="1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530678" y="3717032"/>
            <a:ext cx="237626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512422" y="2996952"/>
            <a:ext cx="237626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날짜 개체 틀 3"/>
          <p:cNvSpPr txBox="1">
            <a:spLocks/>
          </p:cNvSpPr>
          <p:nvPr/>
        </p:nvSpPr>
        <p:spPr>
          <a:xfrm>
            <a:off x="-134787" y="69625"/>
            <a:ext cx="3622374" cy="2606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ko-KR" altLang="en-US" sz="1400" dirty="0" smtClean="0">
                <a:latin typeface="휴먼편지체" pitchFamily="18" charset="-127"/>
                <a:ea typeface="휴먼편지체" pitchFamily="18" charset="-127"/>
              </a:rPr>
              <a:t>소프트웨어 플랫폼 전공 동계 실무역량몰입교육과정</a:t>
            </a:r>
            <a:endParaRPr lang="ko-KR" altLang="en-US" sz="1400" dirty="0">
              <a:latin typeface="휴먼편지체" pitchFamily="18" charset="-127"/>
              <a:ea typeface="휴먼편지체" pitchFamily="18" charset="-127"/>
            </a:endParaRPr>
          </a:p>
        </p:txBody>
      </p:sp>
      <p:sp>
        <p:nvSpPr>
          <p:cNvPr id="23" name="날짜 개체 틀 3"/>
          <p:cNvSpPr txBox="1">
            <a:spLocks/>
          </p:cNvSpPr>
          <p:nvPr/>
        </p:nvSpPr>
        <p:spPr>
          <a:xfrm>
            <a:off x="5558138" y="72009"/>
            <a:ext cx="3622374" cy="2606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ko-KR" altLang="en-US" dirty="0" smtClean="0">
                <a:latin typeface="휴먼편지체" pitchFamily="18" charset="-127"/>
                <a:ea typeface="휴먼편지체" pitchFamily="18" charset="-127"/>
              </a:rPr>
              <a:t>하이브리드 앱</a:t>
            </a:r>
            <a:endParaRPr lang="ko-KR" altLang="en-US" dirty="0">
              <a:latin typeface="휴먼편지체" pitchFamily="18" charset="-127"/>
              <a:ea typeface="휴먼편지체" pitchFamily="18" charset="-127"/>
            </a:endParaRPr>
          </a:p>
        </p:txBody>
      </p:sp>
      <p:pic>
        <p:nvPicPr>
          <p:cNvPr id="25" name="Picture 2" descr="C:\Users\626-1\Desktop\ksui_2014_12_b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4408" y="5949280"/>
            <a:ext cx="794201" cy="85003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F3CFE014-701E-48E5-BBAF-0DE8B2E6CC30}"/>
              </a:ext>
            </a:extLst>
          </p:cNvPr>
          <p:cNvSpPr txBox="1"/>
          <p:nvPr/>
        </p:nvSpPr>
        <p:spPr>
          <a:xfrm>
            <a:off x="3575454" y="1556792"/>
            <a:ext cx="53911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-150" dirty="0" smtClean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휴먼편지체" pitchFamily="18" charset="-127"/>
                <a:ea typeface="휴먼편지체" pitchFamily="18" charset="-127"/>
              </a:rPr>
              <a:t>1</a:t>
            </a:r>
            <a:r>
              <a:rPr lang="ko-KR" altLang="en-US" sz="2400" spc="-150" dirty="0" smtClean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휴먼편지체" pitchFamily="18" charset="-127"/>
                <a:ea typeface="휴먼편지체" pitchFamily="18" charset="-127"/>
              </a:rPr>
              <a:t>일차</a:t>
            </a:r>
            <a:r>
              <a:rPr lang="en-US" altLang="ko-KR" sz="2400" spc="-150" dirty="0" smtClean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휴먼편지체" pitchFamily="18" charset="-127"/>
                <a:ea typeface="휴먼편지체" pitchFamily="18" charset="-127"/>
              </a:rPr>
              <a:t>	html</a:t>
            </a:r>
            <a:r>
              <a:rPr lang="ko-KR" altLang="en-US" sz="2400" spc="-150" dirty="0" smtClean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휴먼편지체" pitchFamily="18" charset="-127"/>
                <a:ea typeface="휴먼편지체" pitchFamily="18" charset="-127"/>
              </a:rPr>
              <a:t>을 이용한 홈페이지 만들기</a:t>
            </a:r>
            <a:endParaRPr lang="en-US" altLang="ko-KR" sz="2400" spc="-150" dirty="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휴먼편지체" pitchFamily="18" charset="-127"/>
              <a:ea typeface="휴먼편지체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3CFE014-701E-48E5-BBAF-0DE8B2E6CC30}"/>
              </a:ext>
            </a:extLst>
          </p:cNvPr>
          <p:cNvSpPr txBox="1"/>
          <p:nvPr/>
        </p:nvSpPr>
        <p:spPr>
          <a:xfrm>
            <a:off x="3575454" y="2204864"/>
            <a:ext cx="53911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-15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휴먼편지체" pitchFamily="18" charset="-127"/>
                <a:ea typeface="휴먼편지체" pitchFamily="18" charset="-127"/>
              </a:rPr>
              <a:t>2</a:t>
            </a:r>
            <a:r>
              <a:rPr lang="ko-KR" altLang="en-US" sz="2400" spc="-150" dirty="0" smtClean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휴먼편지체" pitchFamily="18" charset="-127"/>
                <a:ea typeface="휴먼편지체" pitchFamily="18" charset="-127"/>
              </a:rPr>
              <a:t>일차</a:t>
            </a:r>
            <a:r>
              <a:rPr lang="en-US" altLang="ko-KR" sz="2400" spc="-150" dirty="0" smtClean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휴먼편지체" pitchFamily="18" charset="-127"/>
                <a:ea typeface="휴먼편지체" pitchFamily="18" charset="-127"/>
              </a:rPr>
              <a:t>	XAMPP</a:t>
            </a:r>
            <a:r>
              <a:rPr lang="ko-KR" altLang="en-US" sz="2400" spc="-150" dirty="0" smtClean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휴먼편지체" pitchFamily="18" charset="-127"/>
                <a:ea typeface="휴먼편지체" pitchFamily="18" charset="-127"/>
              </a:rPr>
              <a:t>을 이용한 </a:t>
            </a:r>
            <a:r>
              <a:rPr lang="en-US" altLang="ko-KR" sz="2400" spc="-150" dirty="0" smtClean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휴먼편지체" pitchFamily="18" charset="-127"/>
                <a:ea typeface="휴먼편지체" pitchFamily="18" charset="-127"/>
              </a:rPr>
              <a:t>login</a:t>
            </a:r>
            <a:r>
              <a:rPr lang="ko-KR" altLang="en-US" sz="2400" spc="-150" dirty="0" smtClean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휴먼편지체" pitchFamily="18" charset="-127"/>
                <a:ea typeface="휴먼편지체" pitchFamily="18" charset="-127"/>
              </a:rPr>
              <a:t>화면 만들기</a:t>
            </a:r>
            <a:endParaRPr lang="en-US" altLang="ko-KR" sz="2400" spc="-150" dirty="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휴먼편지체" pitchFamily="18" charset="-127"/>
              <a:ea typeface="휴먼편지체" pitchFamily="18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3CFE014-701E-48E5-BBAF-0DE8B2E6CC30}"/>
              </a:ext>
            </a:extLst>
          </p:cNvPr>
          <p:cNvSpPr txBox="1"/>
          <p:nvPr/>
        </p:nvSpPr>
        <p:spPr>
          <a:xfrm>
            <a:off x="3575454" y="2860903"/>
            <a:ext cx="53911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-15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휴먼편지체" pitchFamily="18" charset="-127"/>
                <a:ea typeface="휴먼편지체" pitchFamily="18" charset="-127"/>
              </a:rPr>
              <a:t>3</a:t>
            </a:r>
            <a:r>
              <a:rPr lang="ko-KR" altLang="en-US" sz="2400" spc="-150" dirty="0" smtClean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휴먼편지체" pitchFamily="18" charset="-127"/>
                <a:ea typeface="휴먼편지체" pitchFamily="18" charset="-127"/>
              </a:rPr>
              <a:t>일차</a:t>
            </a:r>
            <a:r>
              <a:rPr lang="en-US" altLang="ko-KR" sz="2400" spc="-150" dirty="0" smtClean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휴먼편지체" pitchFamily="18" charset="-127"/>
                <a:ea typeface="휴먼편지체" pitchFamily="18" charset="-127"/>
              </a:rPr>
              <a:t>	</a:t>
            </a:r>
            <a:r>
              <a:rPr lang="en-US" altLang="ko-KR" sz="2400" spc="-150" dirty="0" err="1" smtClean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휴먼편지체" pitchFamily="18" charset="-127"/>
                <a:ea typeface="휴먼편지체" pitchFamily="18" charset="-127"/>
              </a:rPr>
              <a:t>wordpress</a:t>
            </a:r>
            <a:r>
              <a:rPr lang="ko-KR" altLang="en-US" sz="2400" spc="-150" dirty="0" smtClean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휴먼편지체" pitchFamily="18" charset="-127"/>
                <a:ea typeface="휴먼편지체" pitchFamily="18" charset="-127"/>
              </a:rPr>
              <a:t>를 이용한 </a:t>
            </a:r>
            <a:r>
              <a:rPr lang="en-US" altLang="ko-KR" sz="2400" spc="-150" dirty="0" smtClean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휴먼편지체" pitchFamily="18" charset="-127"/>
                <a:ea typeface="휴먼편지체" pitchFamily="18" charset="-127"/>
              </a:rPr>
              <a:t>portfolio </a:t>
            </a:r>
            <a:r>
              <a:rPr lang="ko-KR" altLang="en-US" sz="2400" spc="-150" dirty="0" smtClean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휴먼편지체" pitchFamily="18" charset="-127"/>
                <a:ea typeface="휴먼편지체" pitchFamily="18" charset="-127"/>
              </a:rPr>
              <a:t>만들기</a:t>
            </a:r>
            <a:endParaRPr lang="en-US" altLang="ko-KR" sz="2400" spc="-150" dirty="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휴먼편지체" pitchFamily="18" charset="-127"/>
              <a:ea typeface="휴먼편지체" pitchFamily="18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3CFE014-701E-48E5-BBAF-0DE8B2E6CC30}"/>
              </a:ext>
            </a:extLst>
          </p:cNvPr>
          <p:cNvSpPr txBox="1"/>
          <p:nvPr/>
        </p:nvSpPr>
        <p:spPr>
          <a:xfrm>
            <a:off x="3575452" y="3501008"/>
            <a:ext cx="53911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-15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휴먼편지체" pitchFamily="18" charset="-127"/>
                <a:ea typeface="휴먼편지체" pitchFamily="18" charset="-127"/>
              </a:rPr>
              <a:t>4</a:t>
            </a:r>
            <a:r>
              <a:rPr lang="ko-KR" altLang="en-US" sz="2400" spc="-150" dirty="0" smtClean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휴먼편지체" pitchFamily="18" charset="-127"/>
                <a:ea typeface="휴먼편지체" pitchFamily="18" charset="-127"/>
              </a:rPr>
              <a:t>일차</a:t>
            </a:r>
            <a:r>
              <a:rPr lang="en-US" altLang="ko-KR" sz="2400" spc="-150" dirty="0" smtClean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휴먼편지체" pitchFamily="18" charset="-127"/>
                <a:ea typeface="휴먼편지체" pitchFamily="18" charset="-127"/>
              </a:rPr>
              <a:t>	</a:t>
            </a:r>
            <a:r>
              <a:rPr lang="en-US" altLang="ko-KR" sz="2400" spc="-150" dirty="0" err="1" smtClean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휴먼편지체" pitchFamily="18" charset="-127"/>
                <a:ea typeface="휴먼편지체" pitchFamily="18" charset="-127"/>
              </a:rPr>
              <a:t>mportfolio</a:t>
            </a:r>
            <a:r>
              <a:rPr lang="en-US" altLang="ko-KR" sz="2400" spc="-150" dirty="0" smtClean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휴먼편지체" pitchFamily="18" charset="-127"/>
                <a:ea typeface="휴먼편지체" pitchFamily="18" charset="-127"/>
              </a:rPr>
              <a:t> </a:t>
            </a:r>
            <a:r>
              <a:rPr lang="ko-KR" altLang="en-US" sz="2400" spc="-150" dirty="0" smtClean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휴먼편지체" pitchFamily="18" charset="-127"/>
                <a:ea typeface="휴먼편지체" pitchFamily="18" charset="-127"/>
              </a:rPr>
              <a:t>만들기</a:t>
            </a:r>
            <a:endParaRPr lang="en-US" altLang="ko-KR" sz="2400" spc="-150" dirty="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휴먼편지체" pitchFamily="18" charset="-127"/>
              <a:ea typeface="휴먼편지체" pitchFamily="18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3CFE014-701E-48E5-BBAF-0DE8B2E6CC30}"/>
              </a:ext>
            </a:extLst>
          </p:cNvPr>
          <p:cNvSpPr txBox="1"/>
          <p:nvPr/>
        </p:nvSpPr>
        <p:spPr>
          <a:xfrm>
            <a:off x="3575452" y="4119463"/>
            <a:ext cx="54261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-150" dirty="0" smtClean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휴먼편지체" pitchFamily="18" charset="-127"/>
                <a:ea typeface="휴먼편지체" pitchFamily="18" charset="-127"/>
              </a:rPr>
              <a:t>5</a:t>
            </a:r>
            <a:r>
              <a:rPr lang="ko-KR" altLang="en-US" sz="2400" spc="-150" dirty="0" smtClean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휴먼편지체" pitchFamily="18" charset="-127"/>
                <a:ea typeface="휴먼편지체" pitchFamily="18" charset="-127"/>
              </a:rPr>
              <a:t>일차</a:t>
            </a:r>
            <a:r>
              <a:rPr lang="en-US" altLang="ko-KR" sz="2400" spc="-150" dirty="0" smtClean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휴먼편지체" pitchFamily="18" charset="-127"/>
                <a:ea typeface="휴먼편지체" pitchFamily="18" charset="-127"/>
              </a:rPr>
              <a:t>	</a:t>
            </a:r>
            <a:r>
              <a:rPr lang="en-US" altLang="ko-KR" sz="2400" spc="-150" dirty="0" err="1" smtClean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휴먼편지체" pitchFamily="18" charset="-127"/>
                <a:ea typeface="휴먼편지체" pitchFamily="18" charset="-127"/>
              </a:rPr>
              <a:t>jQuery</a:t>
            </a:r>
            <a:r>
              <a:rPr lang="ko-KR" altLang="en-US" sz="2400" spc="-150" dirty="0" smtClean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휴먼편지체" pitchFamily="18" charset="-127"/>
                <a:ea typeface="휴먼편지체" pitchFamily="18" charset="-127"/>
              </a:rPr>
              <a:t>를 이용한 </a:t>
            </a:r>
            <a:r>
              <a:rPr lang="en-US" altLang="ko-KR" sz="2400" spc="-150" dirty="0" smtClean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휴먼편지체" pitchFamily="18" charset="-127"/>
                <a:ea typeface="휴먼편지체" pitchFamily="18" charset="-127"/>
              </a:rPr>
              <a:t>APP</a:t>
            </a:r>
            <a:r>
              <a:rPr lang="ko-KR" altLang="en-US" sz="2400" spc="-150" dirty="0" smtClean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휴먼편지체" pitchFamily="18" charset="-127"/>
                <a:ea typeface="휴먼편지체" pitchFamily="18" charset="-127"/>
              </a:rPr>
              <a:t>만들기</a:t>
            </a:r>
            <a:endParaRPr lang="en-US" altLang="ko-KR" sz="2400" spc="-150" dirty="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휴먼편지체" pitchFamily="18" charset="-127"/>
              <a:ea typeface="휴먼편지체" pitchFamily="18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3CFE014-701E-48E5-BBAF-0DE8B2E6CC30}"/>
              </a:ext>
            </a:extLst>
          </p:cNvPr>
          <p:cNvSpPr txBox="1"/>
          <p:nvPr/>
        </p:nvSpPr>
        <p:spPr>
          <a:xfrm>
            <a:off x="3563888" y="4767535"/>
            <a:ext cx="54261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-15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휴먼편지체" pitchFamily="18" charset="-127"/>
                <a:ea typeface="휴먼편지체" pitchFamily="18" charset="-127"/>
              </a:rPr>
              <a:t>6</a:t>
            </a:r>
            <a:r>
              <a:rPr lang="ko-KR" altLang="en-US" sz="2400" spc="-150" dirty="0" smtClean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휴먼편지체" pitchFamily="18" charset="-127"/>
                <a:ea typeface="휴먼편지체" pitchFamily="18" charset="-127"/>
              </a:rPr>
              <a:t>일차</a:t>
            </a:r>
            <a:r>
              <a:rPr lang="en-US" altLang="ko-KR" sz="2400" spc="-150" dirty="0" smtClean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휴먼편지체" pitchFamily="18" charset="-127"/>
                <a:ea typeface="휴먼편지체" pitchFamily="18" charset="-127"/>
              </a:rPr>
              <a:t>	Cordova</a:t>
            </a:r>
            <a:r>
              <a:rPr lang="ko-KR" altLang="en-US" sz="2400" spc="-150" dirty="0" smtClean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휴먼편지체" pitchFamily="18" charset="-127"/>
                <a:ea typeface="휴먼편지체" pitchFamily="18" charset="-127"/>
              </a:rPr>
              <a:t>를</a:t>
            </a:r>
            <a:r>
              <a:rPr lang="en-US" altLang="ko-KR" sz="2400" spc="-150" dirty="0" smtClean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휴먼편지체" pitchFamily="18" charset="-127"/>
                <a:ea typeface="휴먼편지체" pitchFamily="18" charset="-127"/>
              </a:rPr>
              <a:t> </a:t>
            </a:r>
            <a:r>
              <a:rPr lang="ko-KR" altLang="en-US" sz="2400" spc="-150" dirty="0" smtClean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휴먼편지체" pitchFamily="18" charset="-127"/>
                <a:ea typeface="휴먼편지체" pitchFamily="18" charset="-127"/>
              </a:rPr>
              <a:t>이용한 폰에 </a:t>
            </a:r>
            <a:r>
              <a:rPr lang="en-US" altLang="ko-KR" sz="2400" spc="-150" dirty="0" smtClean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휴먼편지체" pitchFamily="18" charset="-127"/>
                <a:ea typeface="휴먼편지체" pitchFamily="18" charset="-127"/>
              </a:rPr>
              <a:t>APP</a:t>
            </a:r>
            <a:r>
              <a:rPr lang="ko-KR" altLang="en-US" sz="2400" spc="-150" dirty="0" smtClean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휴먼편지체" pitchFamily="18" charset="-127"/>
                <a:ea typeface="휴먼편지체" pitchFamily="18" charset="-127"/>
              </a:rPr>
              <a:t> 심기</a:t>
            </a:r>
            <a:endParaRPr lang="en-US" altLang="ko-KR" sz="2400" spc="-150" dirty="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휴먼편지체" pitchFamily="18" charset="-127"/>
              <a:ea typeface="휴먼편지체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6B48974-76EC-4B34-A807-4B23F5B9892D}"/>
              </a:ext>
            </a:extLst>
          </p:cNvPr>
          <p:cNvSpPr txBox="1"/>
          <p:nvPr/>
        </p:nvSpPr>
        <p:spPr>
          <a:xfrm>
            <a:off x="49121" y="6417403"/>
            <a:ext cx="1063112" cy="3885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>
                <a:latin typeface="휴먼편지체" pitchFamily="18" charset="-127"/>
                <a:ea typeface="휴먼편지체" pitchFamily="18" charset="-127"/>
              </a:rPr>
              <a:t>2020-02-11</a:t>
            </a:r>
            <a:endParaRPr lang="ko-KR" altLang="en-US" sz="1400" dirty="0">
              <a:latin typeface="휴먼편지체" pitchFamily="18" charset="-127"/>
              <a:ea typeface="휴먼편지체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50312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개체 19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166324362"/>
              </p:ext>
            </p:extLst>
          </p:nvPr>
        </p:nvGraphicFramePr>
        <p:xfrm>
          <a:off x="0" y="0"/>
          <a:ext cx="158750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92" name="think-cell Slide" r:id="rId8" imgW="592" imgH="591" progId="TCLayout.ActiveDocument.1">
                  <p:embed/>
                </p:oleObj>
              </mc:Choice>
              <mc:Fallback>
                <p:oleObj name="think-cell Slide" r:id="rId8" imgW="592" imgH="591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158750" cy="158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날짜 개체 틀 3"/>
          <p:cNvSpPr txBox="1">
            <a:spLocks/>
          </p:cNvSpPr>
          <p:nvPr/>
        </p:nvSpPr>
        <p:spPr>
          <a:xfrm>
            <a:off x="-134787" y="69625"/>
            <a:ext cx="3622374" cy="2606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ko-KR" altLang="en-US" sz="1400" dirty="0" smtClean="0">
                <a:latin typeface="휴먼편지체" pitchFamily="18" charset="-127"/>
                <a:ea typeface="휴먼편지체" pitchFamily="18" charset="-127"/>
              </a:rPr>
              <a:t>소프트웨어 플랫폼 전공 동계 실무역량몰입교육과정</a:t>
            </a:r>
            <a:endParaRPr lang="ko-KR" altLang="en-US" sz="1400" dirty="0">
              <a:latin typeface="휴먼편지체" pitchFamily="18" charset="-127"/>
              <a:ea typeface="휴먼편지체" pitchFamily="18" charset="-127"/>
            </a:endParaRPr>
          </a:p>
        </p:txBody>
      </p:sp>
      <p:sp>
        <p:nvSpPr>
          <p:cNvPr id="22" name="날짜 개체 틀 3"/>
          <p:cNvSpPr txBox="1">
            <a:spLocks/>
          </p:cNvSpPr>
          <p:nvPr/>
        </p:nvSpPr>
        <p:spPr>
          <a:xfrm>
            <a:off x="5558138" y="72009"/>
            <a:ext cx="3622374" cy="2606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ko-KR" altLang="en-US" dirty="0" smtClean="0">
                <a:latin typeface="휴먼편지체" pitchFamily="18" charset="-127"/>
                <a:ea typeface="휴먼편지체" pitchFamily="18" charset="-127"/>
              </a:rPr>
              <a:t>하이브리드 앱</a:t>
            </a:r>
            <a:endParaRPr lang="ko-KR" altLang="en-US" dirty="0">
              <a:latin typeface="휴먼편지체" pitchFamily="18" charset="-127"/>
              <a:ea typeface="휴먼편지체" pitchFamily="18" charset="-127"/>
            </a:endParaRPr>
          </a:p>
        </p:txBody>
      </p:sp>
      <p:sp>
        <p:nvSpPr>
          <p:cNvPr id="25" name="직사각형 24"/>
          <p:cNvSpPr/>
          <p:nvPr>
            <p:custDataLst>
              <p:tags r:id="rId3"/>
            </p:custDataLst>
          </p:nvPr>
        </p:nvSpPr>
        <p:spPr>
          <a:xfrm>
            <a:off x="0" y="310344"/>
            <a:ext cx="9144000" cy="886408"/>
          </a:xfrm>
          <a:prstGeom prst="rect">
            <a:avLst/>
          </a:prstGeom>
          <a:solidFill>
            <a:srgbClr val="E6DE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>
            <p:custDataLst>
              <p:tags r:id="rId4"/>
            </p:custDataLst>
          </p:nvPr>
        </p:nvSpPr>
        <p:spPr>
          <a:xfrm>
            <a:off x="330729" y="421794"/>
            <a:ext cx="68335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spc="-15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휴먼편지체" pitchFamily="18" charset="-127"/>
                <a:ea typeface="휴먼편지체" pitchFamily="18" charset="-127"/>
              </a:rPr>
              <a:t>html</a:t>
            </a:r>
            <a:r>
              <a:rPr lang="ko-KR" altLang="en-US" sz="3600" spc="-15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휴먼편지체" pitchFamily="18" charset="-127"/>
                <a:ea typeface="휴먼편지체" pitchFamily="18" charset="-127"/>
              </a:rPr>
              <a:t>을 이용한 홈페이지 만들기</a:t>
            </a:r>
            <a:endParaRPr lang="en-US" altLang="ko-KR" sz="3600" spc="-150" dirty="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휴먼편지체" pitchFamily="18" charset="-127"/>
              <a:ea typeface="휴먼편지체" pitchFamily="18" charset="-127"/>
            </a:endParaRPr>
          </a:p>
        </p:txBody>
      </p:sp>
      <p:pic>
        <p:nvPicPr>
          <p:cNvPr id="30" name="Picture 2" descr="C:\Users\626-1\Desktop\ksui_2014_12_b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4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4408" y="5949280"/>
            <a:ext cx="794201" cy="85003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html">
            <a:hlinkClick r:id="" action="ppaction://media"/>
          </p:cNvPr>
          <p:cNvPicPr>
            <a:picLocks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507508" y="1435087"/>
            <a:ext cx="6480000" cy="3960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B48974-76EC-4B34-A807-4B23F5B9892D}"/>
              </a:ext>
            </a:extLst>
          </p:cNvPr>
          <p:cNvSpPr txBox="1"/>
          <p:nvPr/>
        </p:nvSpPr>
        <p:spPr>
          <a:xfrm>
            <a:off x="49121" y="6417403"/>
            <a:ext cx="1063112" cy="3885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>
                <a:latin typeface="휴먼편지체" pitchFamily="18" charset="-127"/>
                <a:ea typeface="휴먼편지체" pitchFamily="18" charset="-127"/>
              </a:rPr>
              <a:t>2020-02-11</a:t>
            </a:r>
            <a:endParaRPr lang="ko-KR" altLang="en-US" sz="1400" dirty="0">
              <a:latin typeface="휴먼편지체" pitchFamily="18" charset="-127"/>
              <a:ea typeface="휴먼편지체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33246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개체 19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923182489"/>
              </p:ext>
            </p:extLst>
          </p:nvPr>
        </p:nvGraphicFramePr>
        <p:xfrm>
          <a:off x="0" y="0"/>
          <a:ext cx="158750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08" name="think-cell Slide" r:id="rId8" imgW="592" imgH="591" progId="TCLayout.ActiveDocument.1">
                  <p:embed/>
                </p:oleObj>
              </mc:Choice>
              <mc:Fallback>
                <p:oleObj name="think-cell Slide" r:id="rId8" imgW="592" imgH="591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158750" cy="158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날짜 개체 틀 3"/>
          <p:cNvSpPr txBox="1">
            <a:spLocks/>
          </p:cNvSpPr>
          <p:nvPr/>
        </p:nvSpPr>
        <p:spPr>
          <a:xfrm>
            <a:off x="-134787" y="69625"/>
            <a:ext cx="3622374" cy="2606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ko-KR" altLang="en-US" sz="1400" dirty="0" smtClean="0">
                <a:latin typeface="휴먼편지체" pitchFamily="18" charset="-127"/>
                <a:ea typeface="휴먼편지체" pitchFamily="18" charset="-127"/>
              </a:rPr>
              <a:t>소프트웨어 플랫폼 전공 동계 실무역량몰입교육과정</a:t>
            </a:r>
            <a:endParaRPr lang="ko-KR" altLang="en-US" sz="1400" dirty="0">
              <a:latin typeface="휴먼편지체" pitchFamily="18" charset="-127"/>
              <a:ea typeface="휴먼편지체" pitchFamily="18" charset="-127"/>
            </a:endParaRPr>
          </a:p>
        </p:txBody>
      </p:sp>
      <p:sp>
        <p:nvSpPr>
          <p:cNvPr id="22" name="날짜 개체 틀 3"/>
          <p:cNvSpPr txBox="1">
            <a:spLocks/>
          </p:cNvSpPr>
          <p:nvPr/>
        </p:nvSpPr>
        <p:spPr>
          <a:xfrm>
            <a:off x="5558138" y="72009"/>
            <a:ext cx="3622374" cy="2606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ko-KR" altLang="en-US" dirty="0" smtClean="0">
                <a:latin typeface="휴먼편지체" pitchFamily="18" charset="-127"/>
                <a:ea typeface="휴먼편지체" pitchFamily="18" charset="-127"/>
              </a:rPr>
              <a:t>하이브리드 앱</a:t>
            </a:r>
            <a:endParaRPr lang="ko-KR" altLang="en-US" dirty="0">
              <a:latin typeface="휴먼편지체" pitchFamily="18" charset="-127"/>
              <a:ea typeface="휴먼편지체" pitchFamily="18" charset="-127"/>
            </a:endParaRPr>
          </a:p>
        </p:txBody>
      </p:sp>
      <p:sp>
        <p:nvSpPr>
          <p:cNvPr id="25" name="직사각형 24"/>
          <p:cNvSpPr/>
          <p:nvPr>
            <p:custDataLst>
              <p:tags r:id="rId3"/>
            </p:custDataLst>
          </p:nvPr>
        </p:nvSpPr>
        <p:spPr>
          <a:xfrm>
            <a:off x="0" y="310344"/>
            <a:ext cx="9144000" cy="886408"/>
          </a:xfrm>
          <a:prstGeom prst="rect">
            <a:avLst/>
          </a:prstGeom>
          <a:solidFill>
            <a:srgbClr val="E6DE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>
            <p:custDataLst>
              <p:tags r:id="rId4"/>
            </p:custDataLst>
          </p:nvPr>
        </p:nvSpPr>
        <p:spPr>
          <a:xfrm>
            <a:off x="330729" y="421794"/>
            <a:ext cx="68335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spc="-15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휴먼편지체" pitchFamily="18" charset="-127"/>
                <a:ea typeface="휴먼편지체" pitchFamily="18" charset="-127"/>
              </a:rPr>
              <a:t>XAMPP</a:t>
            </a:r>
            <a:r>
              <a:rPr lang="ko-KR" altLang="en-US" sz="3600" spc="-15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휴먼편지체" pitchFamily="18" charset="-127"/>
                <a:ea typeface="휴먼편지체" pitchFamily="18" charset="-127"/>
              </a:rPr>
              <a:t>을 이용한 </a:t>
            </a:r>
            <a:r>
              <a:rPr lang="en-US" altLang="ko-KR" sz="3600" spc="-15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휴먼편지체" pitchFamily="18" charset="-127"/>
                <a:ea typeface="휴먼편지체" pitchFamily="18" charset="-127"/>
              </a:rPr>
              <a:t>login</a:t>
            </a:r>
            <a:r>
              <a:rPr lang="ko-KR" altLang="en-US" sz="3600" spc="-15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휴먼편지체" pitchFamily="18" charset="-127"/>
                <a:ea typeface="휴먼편지체" pitchFamily="18" charset="-127"/>
              </a:rPr>
              <a:t>화면 만들기</a:t>
            </a:r>
            <a:endParaRPr lang="en-US" altLang="ko-KR" sz="3600" spc="-150" dirty="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휴먼편지체" pitchFamily="18" charset="-127"/>
              <a:ea typeface="휴먼편지체" pitchFamily="18" charset="-127"/>
            </a:endParaRPr>
          </a:p>
        </p:txBody>
      </p:sp>
      <p:pic>
        <p:nvPicPr>
          <p:cNvPr id="30" name="Picture 2" descr="C:\Users\626-1\Desktop\ksui_2014_12_b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4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4408" y="5949280"/>
            <a:ext cx="794201" cy="85003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login">
            <a:hlinkClick r:id="" action="ppaction://media"/>
          </p:cNvPr>
          <p:cNvPicPr>
            <a:picLocks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507508" y="1435087"/>
            <a:ext cx="6480000" cy="3960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B48974-76EC-4B34-A807-4B23F5B9892D}"/>
              </a:ext>
            </a:extLst>
          </p:cNvPr>
          <p:cNvSpPr txBox="1"/>
          <p:nvPr/>
        </p:nvSpPr>
        <p:spPr>
          <a:xfrm>
            <a:off x="49121" y="6417403"/>
            <a:ext cx="1063112" cy="3885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>
                <a:latin typeface="휴먼편지체" pitchFamily="18" charset="-127"/>
                <a:ea typeface="휴먼편지체" pitchFamily="18" charset="-127"/>
              </a:rPr>
              <a:t>2020-02-11</a:t>
            </a:r>
            <a:endParaRPr lang="ko-KR" altLang="en-US" sz="1400" dirty="0">
              <a:latin typeface="휴먼편지체" pitchFamily="18" charset="-127"/>
              <a:ea typeface="휴먼편지체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55203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개체 19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923182489"/>
              </p:ext>
            </p:extLst>
          </p:nvPr>
        </p:nvGraphicFramePr>
        <p:xfrm>
          <a:off x="0" y="0"/>
          <a:ext cx="158750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32" name="think-cell Slide" r:id="rId8" imgW="592" imgH="591" progId="TCLayout.ActiveDocument.1">
                  <p:embed/>
                </p:oleObj>
              </mc:Choice>
              <mc:Fallback>
                <p:oleObj name="think-cell Slide" r:id="rId8" imgW="592" imgH="591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158750" cy="158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날짜 개체 틀 3"/>
          <p:cNvSpPr txBox="1">
            <a:spLocks/>
          </p:cNvSpPr>
          <p:nvPr/>
        </p:nvSpPr>
        <p:spPr>
          <a:xfrm>
            <a:off x="-134787" y="69625"/>
            <a:ext cx="3622374" cy="2606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ko-KR" altLang="en-US" sz="1400" dirty="0" smtClean="0">
                <a:latin typeface="휴먼편지체" pitchFamily="18" charset="-127"/>
                <a:ea typeface="휴먼편지체" pitchFamily="18" charset="-127"/>
              </a:rPr>
              <a:t>소프트웨어 플랫폼 전공 동계 실무역량몰입교육과정</a:t>
            </a:r>
            <a:endParaRPr lang="ko-KR" altLang="en-US" sz="1400" dirty="0">
              <a:latin typeface="휴먼편지체" pitchFamily="18" charset="-127"/>
              <a:ea typeface="휴먼편지체" pitchFamily="18" charset="-127"/>
            </a:endParaRPr>
          </a:p>
        </p:txBody>
      </p:sp>
      <p:sp>
        <p:nvSpPr>
          <p:cNvPr id="22" name="날짜 개체 틀 3"/>
          <p:cNvSpPr txBox="1">
            <a:spLocks/>
          </p:cNvSpPr>
          <p:nvPr/>
        </p:nvSpPr>
        <p:spPr>
          <a:xfrm>
            <a:off x="5558138" y="72009"/>
            <a:ext cx="3622374" cy="2606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ko-KR" altLang="en-US" dirty="0" smtClean="0">
                <a:latin typeface="휴먼편지체" pitchFamily="18" charset="-127"/>
                <a:ea typeface="휴먼편지체" pitchFamily="18" charset="-127"/>
              </a:rPr>
              <a:t>하이브리드 앱</a:t>
            </a:r>
            <a:endParaRPr lang="ko-KR" altLang="en-US" dirty="0">
              <a:latin typeface="휴먼편지체" pitchFamily="18" charset="-127"/>
              <a:ea typeface="휴먼편지체" pitchFamily="18" charset="-127"/>
            </a:endParaRPr>
          </a:p>
        </p:txBody>
      </p:sp>
      <p:sp>
        <p:nvSpPr>
          <p:cNvPr id="25" name="직사각형 24"/>
          <p:cNvSpPr/>
          <p:nvPr>
            <p:custDataLst>
              <p:tags r:id="rId3"/>
            </p:custDataLst>
          </p:nvPr>
        </p:nvSpPr>
        <p:spPr>
          <a:xfrm>
            <a:off x="0" y="310344"/>
            <a:ext cx="9144000" cy="886408"/>
          </a:xfrm>
          <a:prstGeom prst="rect">
            <a:avLst/>
          </a:prstGeom>
          <a:solidFill>
            <a:srgbClr val="E6DE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>
            <p:custDataLst>
              <p:tags r:id="rId4"/>
            </p:custDataLst>
          </p:nvPr>
        </p:nvSpPr>
        <p:spPr>
          <a:xfrm>
            <a:off x="330729" y="421794"/>
            <a:ext cx="68335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spc="-150" dirty="0" err="1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휴먼편지체" pitchFamily="18" charset="-127"/>
                <a:ea typeface="휴먼편지체" pitchFamily="18" charset="-127"/>
              </a:rPr>
              <a:t>wordpress</a:t>
            </a:r>
            <a:r>
              <a:rPr lang="ko-KR" altLang="en-US" sz="3600" spc="-15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휴먼편지체" pitchFamily="18" charset="-127"/>
                <a:ea typeface="휴먼편지체" pitchFamily="18" charset="-127"/>
              </a:rPr>
              <a:t>를 이용한 </a:t>
            </a:r>
            <a:r>
              <a:rPr lang="en-US" altLang="ko-KR" sz="3600" spc="-15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휴먼편지체" pitchFamily="18" charset="-127"/>
                <a:ea typeface="휴먼편지체" pitchFamily="18" charset="-127"/>
              </a:rPr>
              <a:t>portfolio </a:t>
            </a:r>
            <a:r>
              <a:rPr lang="ko-KR" altLang="en-US" sz="3600" spc="-15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휴먼편지체" pitchFamily="18" charset="-127"/>
                <a:ea typeface="휴먼편지체" pitchFamily="18" charset="-127"/>
              </a:rPr>
              <a:t>만들기</a:t>
            </a:r>
            <a:endParaRPr lang="en-US" altLang="ko-KR" sz="3600" spc="-150" dirty="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휴먼편지체" pitchFamily="18" charset="-127"/>
              <a:ea typeface="휴먼편지체" pitchFamily="18" charset="-127"/>
            </a:endParaRPr>
          </a:p>
        </p:txBody>
      </p:sp>
      <p:pic>
        <p:nvPicPr>
          <p:cNvPr id="30" name="Picture 2" descr="C:\Users\626-1\Desktop\ksui_2014_12_b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4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4408" y="5949280"/>
            <a:ext cx="794201" cy="85003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ortfolio">
            <a:hlinkClick r:id="" action="ppaction://media"/>
          </p:cNvPr>
          <p:cNvPicPr>
            <a:picLocks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507508" y="1435087"/>
            <a:ext cx="6480000" cy="3960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B48974-76EC-4B34-A807-4B23F5B9892D}"/>
              </a:ext>
            </a:extLst>
          </p:cNvPr>
          <p:cNvSpPr txBox="1"/>
          <p:nvPr/>
        </p:nvSpPr>
        <p:spPr>
          <a:xfrm>
            <a:off x="49121" y="6417403"/>
            <a:ext cx="1063112" cy="3885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>
                <a:latin typeface="휴먼편지체" pitchFamily="18" charset="-127"/>
                <a:ea typeface="휴먼편지체" pitchFamily="18" charset="-127"/>
              </a:rPr>
              <a:t>2020-02-11</a:t>
            </a:r>
            <a:endParaRPr lang="ko-KR" altLang="en-US" sz="1400" dirty="0">
              <a:latin typeface="휴먼편지체" pitchFamily="18" charset="-127"/>
              <a:ea typeface="휴먼편지체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55203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개체 19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923182489"/>
              </p:ext>
            </p:extLst>
          </p:nvPr>
        </p:nvGraphicFramePr>
        <p:xfrm>
          <a:off x="0" y="0"/>
          <a:ext cx="158750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56" name="think-cell Slide" r:id="rId8" imgW="592" imgH="591" progId="TCLayout.ActiveDocument.1">
                  <p:embed/>
                </p:oleObj>
              </mc:Choice>
              <mc:Fallback>
                <p:oleObj name="think-cell Slide" r:id="rId8" imgW="592" imgH="591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158750" cy="158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날짜 개체 틀 3"/>
          <p:cNvSpPr txBox="1">
            <a:spLocks/>
          </p:cNvSpPr>
          <p:nvPr/>
        </p:nvSpPr>
        <p:spPr>
          <a:xfrm>
            <a:off x="-134787" y="69625"/>
            <a:ext cx="3622374" cy="2606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ko-KR" altLang="en-US" sz="1400" dirty="0" smtClean="0">
                <a:latin typeface="휴먼편지체" pitchFamily="18" charset="-127"/>
                <a:ea typeface="휴먼편지체" pitchFamily="18" charset="-127"/>
              </a:rPr>
              <a:t>소프트웨어 플랫폼 전공 동계 실무역량몰입교육과정</a:t>
            </a:r>
            <a:endParaRPr lang="ko-KR" altLang="en-US" sz="1400" dirty="0">
              <a:latin typeface="휴먼편지체" pitchFamily="18" charset="-127"/>
              <a:ea typeface="휴먼편지체" pitchFamily="18" charset="-127"/>
            </a:endParaRPr>
          </a:p>
        </p:txBody>
      </p:sp>
      <p:sp>
        <p:nvSpPr>
          <p:cNvPr id="22" name="날짜 개체 틀 3"/>
          <p:cNvSpPr txBox="1">
            <a:spLocks/>
          </p:cNvSpPr>
          <p:nvPr/>
        </p:nvSpPr>
        <p:spPr>
          <a:xfrm>
            <a:off x="5558138" y="72009"/>
            <a:ext cx="3622374" cy="2606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ko-KR" altLang="en-US" dirty="0" smtClean="0">
                <a:latin typeface="휴먼편지체" pitchFamily="18" charset="-127"/>
                <a:ea typeface="휴먼편지체" pitchFamily="18" charset="-127"/>
              </a:rPr>
              <a:t>하이브리드 앱</a:t>
            </a:r>
            <a:endParaRPr lang="ko-KR" altLang="en-US" dirty="0">
              <a:latin typeface="휴먼편지체" pitchFamily="18" charset="-127"/>
              <a:ea typeface="휴먼편지체" pitchFamily="18" charset="-127"/>
            </a:endParaRPr>
          </a:p>
        </p:txBody>
      </p:sp>
      <p:sp>
        <p:nvSpPr>
          <p:cNvPr id="25" name="직사각형 24"/>
          <p:cNvSpPr/>
          <p:nvPr>
            <p:custDataLst>
              <p:tags r:id="rId3"/>
            </p:custDataLst>
          </p:nvPr>
        </p:nvSpPr>
        <p:spPr>
          <a:xfrm>
            <a:off x="0" y="310344"/>
            <a:ext cx="9144000" cy="886408"/>
          </a:xfrm>
          <a:prstGeom prst="rect">
            <a:avLst/>
          </a:prstGeom>
          <a:solidFill>
            <a:srgbClr val="E6DE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>
            <p:custDataLst>
              <p:tags r:id="rId4"/>
            </p:custDataLst>
          </p:nvPr>
        </p:nvSpPr>
        <p:spPr>
          <a:xfrm>
            <a:off x="330729" y="421794"/>
            <a:ext cx="68335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spc="-150" dirty="0" err="1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휴먼편지체" pitchFamily="18" charset="-127"/>
                <a:ea typeface="휴먼편지체" pitchFamily="18" charset="-127"/>
              </a:rPr>
              <a:t>mportfolio</a:t>
            </a:r>
            <a:r>
              <a:rPr lang="en-US" altLang="ko-KR" sz="3600" spc="-15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휴먼편지체" pitchFamily="18" charset="-127"/>
                <a:ea typeface="휴먼편지체" pitchFamily="18" charset="-127"/>
              </a:rPr>
              <a:t> </a:t>
            </a:r>
            <a:r>
              <a:rPr lang="ko-KR" altLang="en-US" sz="3600" spc="-15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휴먼편지체" pitchFamily="18" charset="-127"/>
                <a:ea typeface="휴먼편지체" pitchFamily="18" charset="-127"/>
              </a:rPr>
              <a:t>만들기</a:t>
            </a:r>
            <a:endParaRPr lang="en-US" altLang="ko-KR" sz="3600" spc="-150" dirty="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휴먼편지체" pitchFamily="18" charset="-127"/>
              <a:ea typeface="휴먼편지체" pitchFamily="18" charset="-127"/>
            </a:endParaRPr>
          </a:p>
        </p:txBody>
      </p:sp>
      <p:pic>
        <p:nvPicPr>
          <p:cNvPr id="30" name="Picture 2" descr="C:\Users\626-1\Desktop\ksui_2014_12_b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4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4408" y="5949280"/>
            <a:ext cx="794201" cy="85003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mportfolio">
            <a:hlinkClick r:id="" action="ppaction://media"/>
          </p:cNvPr>
          <p:cNvPicPr>
            <a:picLocks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947508" y="1435087"/>
            <a:ext cx="3600000" cy="5040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B48974-76EC-4B34-A807-4B23F5B9892D}"/>
              </a:ext>
            </a:extLst>
          </p:cNvPr>
          <p:cNvSpPr txBox="1"/>
          <p:nvPr/>
        </p:nvSpPr>
        <p:spPr>
          <a:xfrm>
            <a:off x="49121" y="6417403"/>
            <a:ext cx="1063112" cy="3885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>
                <a:latin typeface="휴먼편지체" pitchFamily="18" charset="-127"/>
                <a:ea typeface="휴먼편지체" pitchFamily="18" charset="-127"/>
              </a:rPr>
              <a:t>2020-02-11</a:t>
            </a:r>
            <a:endParaRPr lang="ko-KR" altLang="en-US" sz="1400" dirty="0">
              <a:latin typeface="휴먼편지체" pitchFamily="18" charset="-127"/>
              <a:ea typeface="휴먼편지체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55203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개체 19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412559251"/>
              </p:ext>
            </p:extLst>
          </p:nvPr>
        </p:nvGraphicFramePr>
        <p:xfrm>
          <a:off x="0" y="0"/>
          <a:ext cx="158750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7" name="think-cell Slide" r:id="rId8" imgW="592" imgH="591" progId="TCLayout.ActiveDocument.1">
                  <p:embed/>
                </p:oleObj>
              </mc:Choice>
              <mc:Fallback>
                <p:oleObj name="think-cell Slide" r:id="rId8" imgW="592" imgH="591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158750" cy="158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날짜 개체 틀 3"/>
          <p:cNvSpPr txBox="1">
            <a:spLocks/>
          </p:cNvSpPr>
          <p:nvPr/>
        </p:nvSpPr>
        <p:spPr>
          <a:xfrm>
            <a:off x="-134787" y="69625"/>
            <a:ext cx="3622374" cy="2606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ko-KR" altLang="en-US" sz="1400" dirty="0" smtClean="0">
                <a:latin typeface="휴먼편지체" pitchFamily="18" charset="-127"/>
                <a:ea typeface="휴먼편지체" pitchFamily="18" charset="-127"/>
              </a:rPr>
              <a:t>소프트웨어 플랫폼 전공 동계 실무역량몰입교육과정</a:t>
            </a:r>
            <a:endParaRPr lang="ko-KR" altLang="en-US" sz="1400" dirty="0">
              <a:latin typeface="휴먼편지체" pitchFamily="18" charset="-127"/>
              <a:ea typeface="휴먼편지체" pitchFamily="18" charset="-127"/>
            </a:endParaRPr>
          </a:p>
        </p:txBody>
      </p:sp>
      <p:sp>
        <p:nvSpPr>
          <p:cNvPr id="22" name="날짜 개체 틀 3"/>
          <p:cNvSpPr txBox="1">
            <a:spLocks/>
          </p:cNvSpPr>
          <p:nvPr/>
        </p:nvSpPr>
        <p:spPr>
          <a:xfrm>
            <a:off x="5558138" y="72009"/>
            <a:ext cx="3622374" cy="2606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ko-KR" altLang="en-US" dirty="0" smtClean="0">
                <a:latin typeface="휴먼편지체" pitchFamily="18" charset="-127"/>
                <a:ea typeface="휴먼편지체" pitchFamily="18" charset="-127"/>
              </a:rPr>
              <a:t>하이브리드 앱</a:t>
            </a:r>
            <a:endParaRPr lang="ko-KR" altLang="en-US" dirty="0">
              <a:latin typeface="휴먼편지체" pitchFamily="18" charset="-127"/>
              <a:ea typeface="휴먼편지체" pitchFamily="18" charset="-127"/>
            </a:endParaRPr>
          </a:p>
        </p:txBody>
      </p:sp>
      <p:sp>
        <p:nvSpPr>
          <p:cNvPr id="25" name="직사각형 24"/>
          <p:cNvSpPr/>
          <p:nvPr>
            <p:custDataLst>
              <p:tags r:id="rId3"/>
            </p:custDataLst>
          </p:nvPr>
        </p:nvSpPr>
        <p:spPr>
          <a:xfrm>
            <a:off x="0" y="310344"/>
            <a:ext cx="9144000" cy="886408"/>
          </a:xfrm>
          <a:prstGeom prst="rect">
            <a:avLst/>
          </a:prstGeom>
          <a:solidFill>
            <a:srgbClr val="E6DE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>
            <p:custDataLst>
              <p:tags r:id="rId4"/>
            </p:custDataLst>
          </p:nvPr>
        </p:nvSpPr>
        <p:spPr>
          <a:xfrm>
            <a:off x="330729" y="421794"/>
            <a:ext cx="68335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spc="-150" dirty="0" err="1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휴먼편지체" pitchFamily="18" charset="-127"/>
                <a:ea typeface="휴먼편지체" pitchFamily="18" charset="-127"/>
              </a:rPr>
              <a:t>jQuery</a:t>
            </a:r>
            <a:r>
              <a:rPr lang="ko-KR" altLang="en-US" sz="3600" spc="-15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휴먼편지체" pitchFamily="18" charset="-127"/>
                <a:ea typeface="휴먼편지체" pitchFamily="18" charset="-127"/>
              </a:rPr>
              <a:t>를 이용한 </a:t>
            </a:r>
            <a:r>
              <a:rPr lang="en-US" altLang="ko-KR" sz="3600" spc="-15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휴먼편지체" pitchFamily="18" charset="-127"/>
                <a:ea typeface="휴먼편지체" pitchFamily="18" charset="-127"/>
              </a:rPr>
              <a:t>APP</a:t>
            </a:r>
            <a:r>
              <a:rPr lang="ko-KR" altLang="en-US" sz="3600" spc="-15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휴먼편지체" pitchFamily="18" charset="-127"/>
                <a:ea typeface="휴먼편지체" pitchFamily="18" charset="-127"/>
              </a:rPr>
              <a:t>만들기</a:t>
            </a:r>
            <a:endParaRPr lang="en-US" altLang="ko-KR" sz="3600" spc="-150" dirty="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휴먼편지체" pitchFamily="18" charset="-127"/>
              <a:ea typeface="휴먼편지체" pitchFamily="18" charset="-127"/>
            </a:endParaRPr>
          </a:p>
        </p:txBody>
      </p:sp>
      <p:pic>
        <p:nvPicPr>
          <p:cNvPr id="30" name="Picture 2" descr="C:\Users\626-1\Desktop\ksui_2014_12_b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4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4408" y="5949280"/>
            <a:ext cx="794201" cy="85003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corona">
            <a:hlinkClick r:id="" action="ppaction://media"/>
          </p:cNvPr>
          <p:cNvPicPr>
            <a:picLocks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947508" y="1435087"/>
            <a:ext cx="3600000" cy="5040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B48974-76EC-4B34-A807-4B23F5B9892D}"/>
              </a:ext>
            </a:extLst>
          </p:cNvPr>
          <p:cNvSpPr txBox="1"/>
          <p:nvPr/>
        </p:nvSpPr>
        <p:spPr>
          <a:xfrm>
            <a:off x="49121" y="6417403"/>
            <a:ext cx="1063112" cy="3885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>
                <a:latin typeface="휴먼편지체" pitchFamily="18" charset="-127"/>
                <a:ea typeface="휴먼편지체" pitchFamily="18" charset="-127"/>
              </a:rPr>
              <a:t>2020-02-11</a:t>
            </a:r>
            <a:endParaRPr lang="ko-KR" altLang="en-US" sz="1400" dirty="0">
              <a:latin typeface="휴먼편지체" pitchFamily="18" charset="-127"/>
              <a:ea typeface="휴먼편지체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3849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개체 19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412559251"/>
              </p:ext>
            </p:extLst>
          </p:nvPr>
        </p:nvGraphicFramePr>
        <p:xfrm>
          <a:off x="0" y="0"/>
          <a:ext cx="158750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01" name="think-cell Slide" r:id="rId8" imgW="592" imgH="591" progId="TCLayout.ActiveDocument.1">
                  <p:embed/>
                </p:oleObj>
              </mc:Choice>
              <mc:Fallback>
                <p:oleObj name="think-cell Slide" r:id="rId8" imgW="592" imgH="591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158750" cy="158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날짜 개체 틀 3"/>
          <p:cNvSpPr txBox="1">
            <a:spLocks/>
          </p:cNvSpPr>
          <p:nvPr/>
        </p:nvSpPr>
        <p:spPr>
          <a:xfrm>
            <a:off x="-134787" y="69625"/>
            <a:ext cx="3622374" cy="2606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ko-KR" altLang="en-US" sz="1400" dirty="0" smtClean="0">
                <a:latin typeface="휴먼편지체" pitchFamily="18" charset="-127"/>
                <a:ea typeface="휴먼편지체" pitchFamily="18" charset="-127"/>
              </a:rPr>
              <a:t>소프트웨어 플랫폼 전공 동계 실무역량몰입교육과정</a:t>
            </a:r>
            <a:endParaRPr lang="ko-KR" altLang="en-US" sz="1400" dirty="0">
              <a:latin typeface="휴먼편지체" pitchFamily="18" charset="-127"/>
              <a:ea typeface="휴먼편지체" pitchFamily="18" charset="-127"/>
            </a:endParaRPr>
          </a:p>
        </p:txBody>
      </p:sp>
      <p:sp>
        <p:nvSpPr>
          <p:cNvPr id="22" name="날짜 개체 틀 3"/>
          <p:cNvSpPr txBox="1">
            <a:spLocks/>
          </p:cNvSpPr>
          <p:nvPr/>
        </p:nvSpPr>
        <p:spPr>
          <a:xfrm>
            <a:off x="5558138" y="72009"/>
            <a:ext cx="3622374" cy="2606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ko-KR" altLang="en-US" dirty="0" smtClean="0">
                <a:latin typeface="휴먼편지체" pitchFamily="18" charset="-127"/>
                <a:ea typeface="휴먼편지체" pitchFamily="18" charset="-127"/>
              </a:rPr>
              <a:t>하이브리드 앱</a:t>
            </a:r>
            <a:endParaRPr lang="ko-KR" altLang="en-US" dirty="0">
              <a:latin typeface="휴먼편지체" pitchFamily="18" charset="-127"/>
              <a:ea typeface="휴먼편지체" pitchFamily="18" charset="-127"/>
            </a:endParaRPr>
          </a:p>
        </p:txBody>
      </p:sp>
      <p:sp>
        <p:nvSpPr>
          <p:cNvPr id="25" name="직사각형 24"/>
          <p:cNvSpPr/>
          <p:nvPr>
            <p:custDataLst>
              <p:tags r:id="rId3"/>
            </p:custDataLst>
          </p:nvPr>
        </p:nvSpPr>
        <p:spPr>
          <a:xfrm>
            <a:off x="0" y="310344"/>
            <a:ext cx="9144000" cy="886408"/>
          </a:xfrm>
          <a:prstGeom prst="rect">
            <a:avLst/>
          </a:prstGeom>
          <a:solidFill>
            <a:srgbClr val="E6DE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>
            <p:custDataLst>
              <p:tags r:id="rId4"/>
            </p:custDataLst>
          </p:nvPr>
        </p:nvSpPr>
        <p:spPr>
          <a:xfrm>
            <a:off x="330729" y="421794"/>
            <a:ext cx="68335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spc="-15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휴먼편지체" pitchFamily="18" charset="-127"/>
                <a:ea typeface="휴먼편지체" pitchFamily="18" charset="-127"/>
              </a:rPr>
              <a:t>Cordova</a:t>
            </a:r>
            <a:r>
              <a:rPr lang="ko-KR" altLang="en-US" sz="3600" spc="-15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휴먼편지체" pitchFamily="18" charset="-127"/>
                <a:ea typeface="휴먼편지체" pitchFamily="18" charset="-127"/>
              </a:rPr>
              <a:t>를</a:t>
            </a:r>
            <a:r>
              <a:rPr lang="en-US" altLang="ko-KR" sz="3600" spc="-15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휴먼편지체" pitchFamily="18" charset="-127"/>
                <a:ea typeface="휴먼편지체" pitchFamily="18" charset="-127"/>
              </a:rPr>
              <a:t> </a:t>
            </a:r>
            <a:r>
              <a:rPr lang="ko-KR" altLang="en-US" sz="3600" spc="-15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휴먼편지체" pitchFamily="18" charset="-127"/>
                <a:ea typeface="휴먼편지체" pitchFamily="18" charset="-127"/>
              </a:rPr>
              <a:t>이용한 폰에 </a:t>
            </a:r>
            <a:r>
              <a:rPr lang="en-US" altLang="ko-KR" sz="3600" spc="-15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휴먼편지체" pitchFamily="18" charset="-127"/>
                <a:ea typeface="휴먼편지체" pitchFamily="18" charset="-127"/>
              </a:rPr>
              <a:t>APP</a:t>
            </a:r>
            <a:r>
              <a:rPr lang="ko-KR" altLang="en-US" sz="3600" spc="-15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휴먼편지체" pitchFamily="18" charset="-127"/>
                <a:ea typeface="휴먼편지체" pitchFamily="18" charset="-127"/>
              </a:rPr>
              <a:t> 심기</a:t>
            </a:r>
            <a:endParaRPr lang="en-US" altLang="ko-KR" sz="3600" spc="-150" dirty="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휴먼편지체" pitchFamily="18" charset="-127"/>
              <a:ea typeface="휴먼편지체" pitchFamily="18" charset="-127"/>
            </a:endParaRPr>
          </a:p>
        </p:txBody>
      </p:sp>
      <p:pic>
        <p:nvPicPr>
          <p:cNvPr id="30" name="Picture 2" descr="C:\Users\626-1\Desktop\ksui_2014_12_b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4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4408" y="5949280"/>
            <a:ext cx="794201" cy="85003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corona emulate">
            <a:hlinkClick r:id="" action="ppaction://media"/>
          </p:cNvPr>
          <p:cNvPicPr>
            <a:picLocks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947508" y="1435087"/>
            <a:ext cx="3600000" cy="5040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B48974-76EC-4B34-A807-4B23F5B9892D}"/>
              </a:ext>
            </a:extLst>
          </p:cNvPr>
          <p:cNvSpPr txBox="1"/>
          <p:nvPr/>
        </p:nvSpPr>
        <p:spPr>
          <a:xfrm>
            <a:off x="49121" y="6417403"/>
            <a:ext cx="1063112" cy="3885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>
                <a:latin typeface="휴먼편지체" pitchFamily="18" charset="-127"/>
                <a:ea typeface="휴먼편지체" pitchFamily="18" charset="-127"/>
              </a:rPr>
              <a:t>2020-02-11</a:t>
            </a:r>
            <a:endParaRPr lang="ko-KR" altLang="en-US" sz="1400" dirty="0">
              <a:latin typeface="휴먼편지체" pitchFamily="18" charset="-127"/>
              <a:ea typeface="휴먼편지체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3849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개체 16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317120540"/>
              </p:ext>
            </p:extLst>
          </p:nvPr>
        </p:nvGraphicFramePr>
        <p:xfrm>
          <a:off x="0" y="0"/>
          <a:ext cx="158750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5" name="think-cell Slide" r:id="rId7" imgW="592" imgH="591" progId="TCLayout.ActiveDocument.1">
                  <p:embed/>
                </p:oleObj>
              </mc:Choice>
              <mc:Fallback>
                <p:oleObj name="think-cell Slide" r:id="rId7" imgW="592" imgH="591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158750" cy="158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직사각형 19"/>
          <p:cNvSpPr/>
          <p:nvPr>
            <p:custDataLst>
              <p:tags r:id="rId3"/>
            </p:custDataLst>
          </p:nvPr>
        </p:nvSpPr>
        <p:spPr>
          <a:xfrm>
            <a:off x="0" y="3511399"/>
            <a:ext cx="9144000" cy="1772816"/>
          </a:xfrm>
          <a:prstGeom prst="rect">
            <a:avLst/>
          </a:prstGeom>
          <a:solidFill>
            <a:srgbClr val="FBFA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>
            <p:custDataLst>
              <p:tags r:id="rId4"/>
            </p:custDataLst>
          </p:nvPr>
        </p:nvSpPr>
        <p:spPr>
          <a:xfrm>
            <a:off x="0" y="1772816"/>
            <a:ext cx="9144000" cy="1772816"/>
          </a:xfrm>
          <a:prstGeom prst="rect">
            <a:avLst/>
          </a:prstGeom>
          <a:solidFill>
            <a:srgbClr val="EFEB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3020101" y="2803575"/>
            <a:ext cx="273985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4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휴먼편지체" pitchFamily="18" charset="-127"/>
                <a:ea typeface="휴먼편지체" pitchFamily="18" charset="-127"/>
              </a:rPr>
              <a:t>감사합니다</a:t>
            </a:r>
            <a:r>
              <a:rPr lang="en-US" altLang="ko-KR" sz="4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휴먼편지체" pitchFamily="18" charset="-127"/>
                <a:ea typeface="휴먼편지체" pitchFamily="18" charset="-127"/>
              </a:rPr>
              <a:t>.</a:t>
            </a:r>
          </a:p>
        </p:txBody>
      </p:sp>
      <p:sp>
        <p:nvSpPr>
          <p:cNvPr id="15" name="직사각형 14"/>
          <p:cNvSpPr/>
          <p:nvPr>
            <p:custDataLst>
              <p:tags r:id="rId5"/>
            </p:custDataLst>
          </p:nvPr>
        </p:nvSpPr>
        <p:spPr>
          <a:xfrm>
            <a:off x="0" y="0"/>
            <a:ext cx="9144000" cy="1772816"/>
          </a:xfrm>
          <a:prstGeom prst="rect">
            <a:avLst/>
          </a:prstGeom>
          <a:solidFill>
            <a:srgbClr val="E6DE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연결선 7"/>
          <p:cNvCxnSpPr/>
          <p:nvPr/>
        </p:nvCxnSpPr>
        <p:spPr>
          <a:xfrm>
            <a:off x="2349113" y="4365103"/>
            <a:ext cx="4095095" cy="1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2360582" y="2060848"/>
            <a:ext cx="4095095" cy="1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날짜 개체 틀 3"/>
          <p:cNvSpPr txBox="1">
            <a:spLocks/>
          </p:cNvSpPr>
          <p:nvPr/>
        </p:nvSpPr>
        <p:spPr>
          <a:xfrm>
            <a:off x="-134787" y="69625"/>
            <a:ext cx="3622374" cy="2606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ko-KR" altLang="en-US" sz="1400" dirty="0" smtClean="0">
                <a:latin typeface="휴먼편지체" pitchFamily="18" charset="-127"/>
                <a:ea typeface="휴먼편지체" pitchFamily="18" charset="-127"/>
              </a:rPr>
              <a:t>소프트웨어 플랫폼 전공 동계 실무역량몰입교육과정</a:t>
            </a:r>
            <a:endParaRPr lang="ko-KR" altLang="en-US" sz="1400" dirty="0">
              <a:latin typeface="휴먼편지체" pitchFamily="18" charset="-127"/>
              <a:ea typeface="휴먼편지체" pitchFamily="18" charset="-127"/>
            </a:endParaRPr>
          </a:p>
        </p:txBody>
      </p:sp>
      <p:sp>
        <p:nvSpPr>
          <p:cNvPr id="10" name="날짜 개체 틀 3"/>
          <p:cNvSpPr txBox="1">
            <a:spLocks/>
          </p:cNvSpPr>
          <p:nvPr/>
        </p:nvSpPr>
        <p:spPr>
          <a:xfrm>
            <a:off x="5558138" y="72009"/>
            <a:ext cx="3622374" cy="2606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ko-KR" altLang="en-US" dirty="0" smtClean="0">
                <a:latin typeface="휴먼편지체" pitchFamily="18" charset="-127"/>
                <a:ea typeface="휴먼편지체" pitchFamily="18" charset="-127"/>
              </a:rPr>
              <a:t>하이브리드 앱</a:t>
            </a:r>
            <a:endParaRPr lang="ko-KR" altLang="en-US" dirty="0">
              <a:latin typeface="휴먼편지체" pitchFamily="18" charset="-127"/>
              <a:ea typeface="휴먼편지체" pitchFamily="18" charset="-127"/>
            </a:endParaRPr>
          </a:p>
        </p:txBody>
      </p:sp>
      <p:pic>
        <p:nvPicPr>
          <p:cNvPr id="11" name="Picture 2" descr="C:\Users\626-1\Desktop\ksui_2014_12_b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4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4408" y="5949280"/>
            <a:ext cx="794201" cy="85003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직사각형 15"/>
          <p:cNvSpPr/>
          <p:nvPr/>
        </p:nvSpPr>
        <p:spPr>
          <a:xfrm>
            <a:off x="2339752" y="4653136"/>
            <a:ext cx="421461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Github</a:t>
            </a:r>
            <a:r>
              <a:rPr lang="en-US" altLang="ko-KR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휴먼편지체" pitchFamily="18" charset="-127"/>
                <a:ea typeface="휴먼편지체" pitchFamily="18" charset="-127"/>
              </a:rPr>
              <a:t> : </a:t>
            </a:r>
            <a:r>
              <a:rPr lang="en-US" altLang="ko-KR" sz="20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https://github.com/dpqls519</a:t>
            </a:r>
            <a:endParaRPr lang="en-US" altLang="ko-KR" sz="2000" dirty="0" smtClean="0">
              <a:solidFill>
                <a:schemeClr val="tx1">
                  <a:lumMod val="85000"/>
                  <a:lumOff val="15000"/>
                </a:schemeClr>
              </a:solidFill>
              <a:latin typeface="휴먼편지체" pitchFamily="18" charset="-127"/>
              <a:ea typeface="휴먼편지체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87723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1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r3fqchKyrEKL67bO7NPWpA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dMzCeys7OkeGuUo5Ap7XNw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r3fqchKyrEKL67bO7NPWpA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dMzCeys7OkeGuUo5Ap7XNw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r3fqchKyrEKL67bO7NPWpA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dMzCeys7OkeGuUo5Ap7XNw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r3fqchKyrEKL67bO7NPWpA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dMzCeys7OkeGuUo5Ap7XNw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r3fqchKyrEKL67bO7NPWpA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dMzCeys7OkeGuUo5Ap7XNw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PBmpVXtNpUWXn09ZTdUj6w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ZOm.LKO6VEKtNB3igv98gQ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xU2WeKd1X0ibcvlkDVslYA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PBmpVXtNpUWXn09ZTdUj6w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ZOm.LKO6VEKtNB3igv98gQ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xU2WeKd1X0ibcvlkDVslYA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r3fqchKyrEKL67bO7NPWpA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dMzCeys7OkeGuUo5Ap7XNw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258</TotalTime>
  <Words>132</Words>
  <Application>Microsoft Office PowerPoint</Application>
  <PresentationFormat>화면 슬라이드 쇼(4:3)</PresentationFormat>
  <Paragraphs>48</Paragraphs>
  <Slides>9</Slides>
  <Notes>1</Notes>
  <HiddenSlides>0</HiddenSlides>
  <MMClips>6</MMClips>
  <ScaleCrop>false</ScaleCrop>
  <HeadingPairs>
    <vt:vector size="8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5" baseType="lpstr">
      <vt:lpstr>나눔바른고딕OTF UltraLight</vt:lpstr>
      <vt:lpstr>맑은 고딕</vt:lpstr>
      <vt:lpstr>휴먼편지체</vt:lpstr>
      <vt:lpstr>Arial</vt:lpstr>
      <vt:lpstr>Office 테마</vt:lpstr>
      <vt:lpstr>think-cell Slide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최서원</dc:creator>
  <cp:lastModifiedBy>626-2</cp:lastModifiedBy>
  <cp:revision>59</cp:revision>
  <dcterms:created xsi:type="dcterms:W3CDTF">2020-01-14T05:42:09Z</dcterms:created>
  <dcterms:modified xsi:type="dcterms:W3CDTF">2020-02-11T05:53:20Z</dcterms:modified>
</cp:coreProperties>
</file>